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3"/>
  </p:sldMasterIdLst>
  <p:notesMasterIdLst>
    <p:notesMasterId r:id="rId7"/>
  </p:notesMasterIdLst>
  <p:handoutMasterIdLst>
    <p:handoutMasterId r:id="rId8"/>
  </p:handoutMasterIdLst>
  <p:sldIdLst>
    <p:sldId id="360" r:id="rId4"/>
    <p:sldId id="361" r:id="rId5"/>
    <p:sldId id="362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161" autoAdjust="0"/>
    <p:restoredTop sz="94656"/>
  </p:normalViewPr>
  <p:slideViewPr>
    <p:cSldViewPr snapToGrid="0">
      <p:cViewPr varScale="1">
        <p:scale>
          <a:sx n="77" d="100"/>
          <a:sy n="77" d="100"/>
        </p:scale>
        <p:origin x="307" y="72"/>
      </p:cViewPr>
      <p:guideLst/>
    </p:cSldViewPr>
  </p:slideViewPr>
  <p:notesTextViewPr>
    <p:cViewPr>
      <p:scale>
        <a:sx n="30" d="100"/>
        <a:sy n="3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Master" Target="slideMasters/slideMaster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6E30D99-1637-5E74-AA56-13E4D74080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7641EB-0331-32F6-3513-901AC464C6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7A998-9F29-3A40-A82D-932D661FAEBD}" type="datetime1">
              <a:rPr lang="de-AT" smtClean="0"/>
              <a:t>07.10.2024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D583B18-21BF-EB41-A652-AE02798F86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E33E788-3042-144D-570D-24CC0AEA6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7F953-37A1-3149-8C7D-CB6207633AD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252623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eg>
</file>

<file path=ppt/media/image10.jpeg>
</file>

<file path=ppt/media/image11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3BA6AD-C3E0-094D-9975-B7061675CB34}" type="datetime1">
              <a:rPr lang="de-AT" smtClean="0"/>
              <a:t>07.10.2024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96CB-9328-D340-82E7-8AF950ADD2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79478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nu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39EACF3-056F-9011-D656-930A6E69A3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075C38A-137E-37DD-BC8C-8097191B94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43974" y="2431736"/>
            <a:ext cx="9104052" cy="199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0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9424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858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79D7B64C-48EF-891B-5DD2-1C870FC12D21}"/>
              </a:ext>
            </a:extLst>
          </p:cNvPr>
          <p:cNvCxnSpPr/>
          <p:nvPr userDrawn="1"/>
        </p:nvCxnSpPr>
        <p:spPr>
          <a:xfrm>
            <a:off x="6096000" y="1945023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744253F2-96B3-0CCD-B464-194DF45BD811}"/>
              </a:ext>
            </a:extLst>
          </p:cNvPr>
          <p:cNvCxnSpPr>
            <a:cxnSpLocks/>
          </p:cNvCxnSpPr>
          <p:nvPr userDrawn="1"/>
        </p:nvCxnSpPr>
        <p:spPr>
          <a:xfrm>
            <a:off x="4857946" y="2859930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7D90D441-6B0F-0234-9B10-B50D7121FF6C}"/>
              </a:ext>
            </a:extLst>
          </p:cNvPr>
          <p:cNvCxnSpPr/>
          <p:nvPr userDrawn="1"/>
        </p:nvCxnSpPr>
        <p:spPr>
          <a:xfrm>
            <a:off x="6086576" y="384059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el 5">
            <a:extLst>
              <a:ext uri="{FF2B5EF4-FFF2-40B4-BE49-F238E27FC236}">
                <a16:creationId xmlns:a16="http://schemas.microsoft.com/office/drawing/2014/main" id="{DE969015-451E-67D7-9C53-32EAFCE3F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33434" y="1623100"/>
            <a:ext cx="2879490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1867</a:t>
            </a:r>
          </a:p>
        </p:txBody>
      </p: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7B2DEC0F-24A2-5385-8B9D-51B452E950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2408465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38AD16E8-B63B-FA00-6231-3B861ABF4A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33434" y="4311891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Die Ära Rudolf Hanel.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102191C-8B7F-F812-8CB7-2930EE2B7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3325724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AE2AC794-66D1-B9BE-DAD8-009D26FECD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3536578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35A828E3-A380-3862-0043-62919F5E5E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2552729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0E35D890-9FC0-1EEE-C9CA-C40C39146994}"/>
              </a:ext>
            </a:extLst>
          </p:cNvPr>
          <p:cNvCxnSpPr>
            <a:cxnSpLocks/>
          </p:cNvCxnSpPr>
          <p:nvPr userDrawn="1"/>
        </p:nvCxnSpPr>
        <p:spPr>
          <a:xfrm>
            <a:off x="4848522" y="909070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8269DB0C-54DA-5C43-4662-FDC19342E8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2198" y="1374864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AB1844B3-CFF8-6076-8B20-E2AC0ECAF1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71622" y="601869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5DDB6D1-2CD7-1F49-9E55-2F0A18C5639C}"/>
              </a:ext>
            </a:extLst>
          </p:cNvPr>
          <p:cNvCxnSpPr>
            <a:cxnSpLocks/>
          </p:cNvCxnSpPr>
          <p:nvPr userDrawn="1"/>
        </p:nvCxnSpPr>
        <p:spPr>
          <a:xfrm>
            <a:off x="4857946" y="4810791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412E9C6F-0185-C0FF-5125-C51C39315B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71622" y="5276585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33053C5A-48B1-6E37-5F08-7D0D00AA9A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81046" y="4503590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17" name="Foliennummernplatzhalter 4">
            <a:extLst>
              <a:ext uri="{FF2B5EF4-FFF2-40B4-BE49-F238E27FC236}">
                <a16:creationId xmlns:a16="http://schemas.microsoft.com/office/drawing/2014/main" id="{72DA0607-1B59-C5EA-3017-FE04CFBB6AA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206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2644219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5">
            <a:extLst>
              <a:ext uri="{FF2B5EF4-FFF2-40B4-BE49-F238E27FC236}">
                <a16:creationId xmlns:a16="http://schemas.microsoft.com/office/drawing/2014/main" id="{E0D6D334-F803-101C-B6E1-9E01430E25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2888219"/>
            <a:ext cx="6800619" cy="64683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Heute</a:t>
            </a:r>
          </a:p>
        </p:txBody>
      </p:sp>
      <p:sp>
        <p:nvSpPr>
          <p:cNvPr id="21" name="Textplatzhalter 7">
            <a:extLst>
              <a:ext uri="{FF2B5EF4-FFF2-40B4-BE49-F238E27FC236}">
                <a16:creationId xmlns:a16="http://schemas.microsoft.com/office/drawing/2014/main" id="{FF2BCFCB-B206-4342-0EF8-47B677280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5690" y="3687827"/>
            <a:ext cx="6800620" cy="9932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Font typeface="+mj-lt"/>
              <a:buNone/>
              <a:defRPr sz="2100" b="0" i="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buNone/>
            </a:pPr>
            <a:r>
              <a:rPr lang="de-DE" dirty="0"/>
              <a:t>Führender Anbieter von Wirtschaftsinformationen.</a:t>
            </a:r>
          </a:p>
        </p:txBody>
      </p:sp>
      <p:sp>
        <p:nvSpPr>
          <p:cNvPr id="2" name="Textplatzhalter 3">
            <a:extLst>
              <a:ext uri="{FF2B5EF4-FFF2-40B4-BE49-F238E27FC236}">
                <a16:creationId xmlns:a16="http://schemas.microsoft.com/office/drawing/2014/main" id="{F240EC89-6699-56EB-6B7A-147FA4AC59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1933732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2CEF1E4D-AD8A-01BC-EB8A-3439437BF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1068675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4B97FFC-39A9-A916-6176-17DB62D3D6D2}"/>
              </a:ext>
            </a:extLst>
          </p:cNvPr>
          <p:cNvCxnSpPr/>
          <p:nvPr userDrawn="1"/>
        </p:nvCxnSpPr>
        <p:spPr>
          <a:xfrm>
            <a:off x="6096000" y="1411323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377A7C7-9BC4-5E92-C7F8-DC8CFFA663CC}"/>
              </a:ext>
            </a:extLst>
          </p:cNvPr>
          <p:cNvCxnSpPr>
            <a:cxnSpLocks/>
          </p:cNvCxnSpPr>
          <p:nvPr userDrawn="1"/>
        </p:nvCxnSpPr>
        <p:spPr>
          <a:xfrm>
            <a:off x="4857946" y="87102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0DFD303D-40AA-F639-731D-36EA837E02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1336818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B088910F-4C3E-D393-1757-B97B2F5E165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563823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75AF8EDF-A5F2-CED3-5686-B29099F73DA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542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n 6er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38FE671-B221-27F6-4E6C-FB20D3D990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1053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775C2C72-384A-9B6B-3175-D168C8A2B20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67658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BDD6C1AD-240A-8663-D007-D4D5B04BE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8398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7" name="Bildplatzhalter 14">
            <a:extLst>
              <a:ext uri="{FF2B5EF4-FFF2-40B4-BE49-F238E27FC236}">
                <a16:creationId xmlns:a16="http://schemas.microsoft.com/office/drawing/2014/main" id="{1550C950-35F4-8EBF-A187-1F2405DA6C0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65003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6C3C6CB4-4331-FB9E-3538-02D3B6B80E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15742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9" name="Bildplatzhalter 14">
            <a:extLst>
              <a:ext uri="{FF2B5EF4-FFF2-40B4-BE49-F238E27FC236}">
                <a16:creationId xmlns:a16="http://schemas.microsoft.com/office/drawing/2014/main" id="{129580B1-F85F-66A7-E977-660DADABAA6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62347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0" name="Textplatzhalter 11">
            <a:extLst>
              <a:ext uri="{FF2B5EF4-FFF2-40B4-BE49-F238E27FC236}">
                <a16:creationId xmlns:a16="http://schemas.microsoft.com/office/drawing/2014/main" id="{C5A70706-DDEC-55B6-B5B4-050D0BC29B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1053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1" name="Bildplatzhalter 14">
            <a:extLst>
              <a:ext uri="{FF2B5EF4-FFF2-40B4-BE49-F238E27FC236}">
                <a16:creationId xmlns:a16="http://schemas.microsoft.com/office/drawing/2014/main" id="{C276458E-D8D7-3A26-84F3-0F75E99C93C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67658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2" name="Textplatzhalter 11">
            <a:extLst>
              <a:ext uri="{FF2B5EF4-FFF2-40B4-BE49-F238E27FC236}">
                <a16:creationId xmlns:a16="http://schemas.microsoft.com/office/drawing/2014/main" id="{2878C88A-2DC4-BD98-935A-EC37AB0AF2B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8398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3" name="Bildplatzhalter 14">
            <a:extLst>
              <a:ext uri="{FF2B5EF4-FFF2-40B4-BE49-F238E27FC236}">
                <a16:creationId xmlns:a16="http://schemas.microsoft.com/office/drawing/2014/main" id="{2808041C-47D0-5C96-A540-331D175B309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65003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4" name="Textplatzhalter 11">
            <a:extLst>
              <a:ext uri="{FF2B5EF4-FFF2-40B4-BE49-F238E27FC236}">
                <a16:creationId xmlns:a16="http://schemas.microsoft.com/office/drawing/2014/main" id="{D1FBCFC8-A598-2D31-4D25-1E8C84AFACB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15742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5" name="Bildplatzhalter 14">
            <a:extLst>
              <a:ext uri="{FF2B5EF4-FFF2-40B4-BE49-F238E27FC236}">
                <a16:creationId xmlns:a16="http://schemas.microsoft.com/office/drawing/2014/main" id="{29D0AAEF-E21E-4A86-BBBB-414C77A110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262347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6EA667-2C3A-6C80-4395-569FC26FC87D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4D8E8C2-86BB-4CEA-4FBC-D2780C2D22D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D5B1DB-2483-C677-4540-831D6083F01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37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n 2er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platzhalter 11">
            <a:extLst>
              <a:ext uri="{FF2B5EF4-FFF2-40B4-BE49-F238E27FC236}">
                <a16:creationId xmlns:a16="http://schemas.microsoft.com/office/drawing/2014/main" id="{5581389C-D8B7-0D61-8914-0ACD0C57A3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746" y="2168174"/>
            <a:ext cx="3899739" cy="3101372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360000" tIns="0" rIns="360000" bIns="288000" anchor="b">
            <a:normAutofit/>
          </a:bodyPr>
          <a:lstStyle>
            <a:lvl1pPr marL="0" indent="0" algn="ctr">
              <a:buNone/>
              <a:defRPr sz="16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algn="ctr"/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72" name="Bildplatzhalter 14">
            <a:extLst>
              <a:ext uri="{FF2B5EF4-FFF2-40B4-BE49-F238E27FC236}">
                <a16:creationId xmlns:a16="http://schemas.microsoft.com/office/drawing/2014/main" id="{D456074E-1AF4-78DC-FEA4-1CC3256CAD8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364368" y="2630261"/>
            <a:ext cx="966494" cy="933451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74" name="Textplatzhalter 11">
            <a:extLst>
              <a:ext uri="{FF2B5EF4-FFF2-40B4-BE49-F238E27FC236}">
                <a16:creationId xmlns:a16="http://schemas.microsoft.com/office/drawing/2014/main" id="{710726A1-3787-7C13-0D7E-393AAAE288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03759" y="2168174"/>
            <a:ext cx="3899739" cy="3101372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360000" tIns="0" rIns="360000" bIns="288000" anchor="b">
            <a:normAutofit/>
          </a:bodyPr>
          <a:lstStyle>
            <a:lvl1pPr marL="0" indent="0" algn="ctr">
              <a:buNone/>
              <a:defRPr sz="16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algn="ctr"/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75" name="Bildplatzhalter 14">
            <a:extLst>
              <a:ext uri="{FF2B5EF4-FFF2-40B4-BE49-F238E27FC236}">
                <a16:creationId xmlns:a16="http://schemas.microsoft.com/office/drawing/2014/main" id="{22470DB1-34AA-FBD7-F3D8-335EADCCF83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0381" y="2630261"/>
            <a:ext cx="966494" cy="933451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76" name="Titel 5">
            <a:extLst>
              <a:ext uri="{FF2B5EF4-FFF2-40B4-BE49-F238E27FC236}">
                <a16:creationId xmlns:a16="http://schemas.microsoft.com/office/drawing/2014/main" id="{A012B84E-CD68-EB46-B4FB-A1D2F8024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924427"/>
            <a:ext cx="6800619" cy="64683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318E7D-CBDD-A60C-D869-044585AD94A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37261F-8C62-2F7A-40A9-BCEDD3D9BA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AE585E-102B-B7E0-495D-E9FB6A3FF2F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33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91401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5631" y="0"/>
            <a:ext cx="595637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5B5C6721-5648-EBDF-376E-C299414CB03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4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704460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691401"/>
            <a:ext cx="4704461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35077" y="0"/>
            <a:ext cx="4856923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704460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C029925C-555C-68AD-D907-FF8462BF02C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364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5459834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691400"/>
            <a:ext cx="5459835" cy="18089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36475" y="0"/>
            <a:ext cx="4055526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5459834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FC41906B-E1EE-001F-A7EE-9CD662132B0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518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mit Muster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9921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008459"/>
            <a:ext cx="5459834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493280"/>
            <a:ext cx="5459835" cy="296002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.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793824"/>
            <a:ext cx="5459834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Bildplatzhalter 15">
            <a:extLst>
              <a:ext uri="{FF2B5EF4-FFF2-40B4-BE49-F238E27FC236}">
                <a16:creationId xmlns:a16="http://schemas.microsoft.com/office/drawing/2014/main" id="{0060F034-128D-B88E-C28D-CBDFAE1A45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6395" y="0"/>
            <a:ext cx="4055526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F948B994-00F1-B194-4164-45DA519395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B47193F-331C-6333-A517-69950F180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9921" y="0"/>
            <a:ext cx="12192000" cy="6858000"/>
          </a:xfrm>
          <a:prstGeom prst="rect">
            <a:avLst/>
          </a:prstGeom>
        </p:spPr>
      </p:pic>
      <p:sp>
        <p:nvSpPr>
          <p:cNvPr id="5" name="Textplatzhalter 7">
            <a:extLst>
              <a:ext uri="{FF2B5EF4-FFF2-40B4-BE49-F238E27FC236}">
                <a16:creationId xmlns:a16="http://schemas.microsoft.com/office/drawing/2014/main" id="{565E8615-937A-106A-B426-640CAA6C1F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276" y="2222861"/>
            <a:ext cx="7341124" cy="3010055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E79F8D5D-335E-CE27-3D46-ADBD12720E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2276" y="1445465"/>
            <a:ext cx="7341124" cy="489489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14" name="Titel 5">
            <a:extLst>
              <a:ext uri="{FF2B5EF4-FFF2-40B4-BE49-F238E27FC236}">
                <a16:creationId xmlns:a16="http://schemas.microsoft.com/office/drawing/2014/main" id="{17F1BAC5-81B3-CF0B-BB8D-9A930E27D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276" y="790732"/>
            <a:ext cx="7341124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accent1"/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 </a:t>
            </a:r>
            <a:r>
              <a:rPr lang="de-DE" dirty="0" err="1"/>
              <a:t>Bulletpoints</a:t>
            </a:r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26953D99-0FE7-3216-5AF1-C5248F23728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702C5BD-031E-2E83-1783-1DAC78C11D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FD8517BC-B8BF-5E71-B33A-BC505AC96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3325" y="178847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A93DC3BB-ADCE-8394-B386-06A83FCBD6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3325" y="3273292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E446D73D-F3BF-A5BB-A405-CB5A1386B1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93325" y="2573835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F0511E-F4E1-792A-82EA-76D9E13B96E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2B7CB8-9300-B781-5EB7-58236A1D9C6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8AE193-3E2A-5EB2-AC51-509E6FD5EE3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833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ss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65B400B-9024-4320-85EE-CEFD9A62D9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9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6930668-E14B-624C-C424-8A90E6D701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7BEA6384-5762-3FE7-6A77-07D6DC1A40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0291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4C0B8F47-BC6E-5306-5128-8408B438E0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9470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B6737A09-3F95-481B-96D7-D58932D9DE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8649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28" name="Textplatzhalter 26">
            <a:extLst>
              <a:ext uri="{FF2B5EF4-FFF2-40B4-BE49-F238E27FC236}">
                <a16:creationId xmlns:a16="http://schemas.microsoft.com/office/drawing/2014/main" id="{AD2A387F-583E-4D00-2C40-4E978A65B6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0052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29" name="Textplatzhalter 26">
            <a:extLst>
              <a:ext uri="{FF2B5EF4-FFF2-40B4-BE49-F238E27FC236}">
                <a16:creationId xmlns:a16="http://schemas.microsoft.com/office/drawing/2014/main" id="{E4E234B4-76CC-DD72-2B0A-DEE6FB318E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56459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0" name="Textplatzhalter 26">
            <a:extLst>
              <a:ext uri="{FF2B5EF4-FFF2-40B4-BE49-F238E27FC236}">
                <a16:creationId xmlns:a16="http://schemas.microsoft.com/office/drawing/2014/main" id="{4F22F9E1-AC52-0E46-1E6A-12E5D65694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7805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C44D03D-CB7F-7294-8778-286D010953B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7457DD-F553-1A9D-E659-C10FF0514DC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CC6D94-A129-9B50-ACB1-D5607714468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181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6212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32016" y="1364521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4" name="Textplatzhalter 7">
            <a:extLst>
              <a:ext uri="{FF2B5EF4-FFF2-40B4-BE49-F238E27FC236}">
                <a16:creationId xmlns:a16="http://schemas.microsoft.com/office/drawing/2014/main" id="{D6D9B597-45B9-655C-0890-F04B8FBDF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32015" y="2849343"/>
            <a:ext cx="4870173" cy="22879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E64F8DB2-C4D1-F54A-48E7-8DB895F307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2016" y="2149886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6" name="Foliennummernplatzhalter 4">
            <a:extLst>
              <a:ext uri="{FF2B5EF4-FFF2-40B4-BE49-F238E27FC236}">
                <a16:creationId xmlns:a16="http://schemas.microsoft.com/office/drawing/2014/main" id="{D412D464-BEB3-B5A2-04AC-C44FA7C71B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630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ss Muster 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E154F94-6482-2C6C-5A8A-46FB59460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13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points mit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1" y="1040324"/>
            <a:ext cx="4487787" cy="13255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  <a:br>
              <a:rPr lang="de-DE" dirty="0"/>
            </a:b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74775"/>
            <a:ext cx="4487788" cy="178916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</a:t>
            </a: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vol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67889" y="0"/>
            <a:ext cx="5524112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62FD26C9-EFA3-97C7-6923-6B3405C485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24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138F1534-5579-4715-BE66-861CEA401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09550" y="2438546"/>
            <a:ext cx="7488682" cy="2898226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497BA27-452D-25E3-DE09-D02AC01D64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9549" y="1155469"/>
            <a:ext cx="7488683" cy="914400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 </a:t>
            </a: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D8C6FB21-8DC2-BB57-4017-2BC7CB162F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12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7">
            <a:extLst>
              <a:ext uri="{FF2B5EF4-FFF2-40B4-BE49-F238E27FC236}">
                <a16:creationId xmlns:a16="http://schemas.microsoft.com/office/drawing/2014/main" id="{565E8615-937A-106A-B426-640CAA6C1F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276" y="2222861"/>
            <a:ext cx="7341124" cy="3010055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E79F8D5D-335E-CE27-3D46-ADBD12720E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2276" y="1445465"/>
            <a:ext cx="7341124" cy="489489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14" name="Titel 5">
            <a:extLst>
              <a:ext uri="{FF2B5EF4-FFF2-40B4-BE49-F238E27FC236}">
                <a16:creationId xmlns:a16="http://schemas.microsoft.com/office/drawing/2014/main" id="{17F1BAC5-81B3-CF0B-BB8D-9A930E27D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276" y="790732"/>
            <a:ext cx="7341124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accent1"/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 </a:t>
            </a:r>
            <a:r>
              <a:rPr lang="de-DE" dirty="0" err="1"/>
              <a:t>Bulletpoints</a:t>
            </a:r>
            <a:endParaRPr lang="de-DE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9BC20A2-CF03-DFC3-DA31-EDF873F777A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71D28D9-46FD-DC77-5F5C-018A85DF941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4C31DB87-21E1-7E80-9DEA-6FF476222C8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90128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Bild in C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1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100"/>
            </a:lvl1pPr>
          </a:lstStyle>
          <a:p>
            <a:r>
              <a:rPr lang="de-DE" dirty="0"/>
              <a:t>Weißen Hintergrund mit C hier einfügen</a:t>
            </a:r>
          </a:p>
        </p:txBody>
      </p:sp>
      <p:sp>
        <p:nvSpPr>
          <p:cNvPr id="2" name="Bildplatzhalter 15">
            <a:extLst>
              <a:ext uri="{FF2B5EF4-FFF2-40B4-BE49-F238E27FC236}">
                <a16:creationId xmlns:a16="http://schemas.microsoft.com/office/drawing/2014/main" id="{917120D9-081A-AF50-A631-ED5C7EFDDE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645426" y="0"/>
            <a:ext cx="6546575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100"/>
            </a:lvl1pPr>
          </a:lstStyle>
          <a:p>
            <a:r>
              <a:rPr lang="de-DE" dirty="0"/>
              <a:t>Bild in C hier einfügen und in den Hintergrund legen</a:t>
            </a:r>
          </a:p>
        </p:txBody>
      </p:sp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54451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3029332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2329875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7B75FF76-F5F4-5297-0039-2002BB70BEA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83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276" y="790732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6" name="Tabellenplatzhalter 4">
            <a:extLst>
              <a:ext uri="{FF2B5EF4-FFF2-40B4-BE49-F238E27FC236}">
                <a16:creationId xmlns:a16="http://schemas.microsoft.com/office/drawing/2014/main" id="{F97B3B6E-D0E7-5C93-5718-64668AA5559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812276" y="1574277"/>
            <a:ext cx="10567448" cy="3940401"/>
          </a:xfrm>
        </p:spPr>
        <p:txBody>
          <a:bodyPr/>
          <a:lstStyle/>
          <a:p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0176523-4423-060F-B9C5-7C30A45384A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743624-2BB8-61AF-EF3D-A7EBEFD483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7E866DD-12CA-C48E-B1B1-12405C8E331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004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3347" y="989814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6" name="Tabellenplatzhalter 4">
            <a:extLst>
              <a:ext uri="{FF2B5EF4-FFF2-40B4-BE49-F238E27FC236}">
                <a16:creationId xmlns:a16="http://schemas.microsoft.com/office/drawing/2014/main" id="{F97B3B6E-D0E7-5C93-5718-64668AA5559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3323347" y="1819372"/>
            <a:ext cx="7385500" cy="3695306"/>
          </a:xfr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E9F13D3A-4FE7-ADF3-E2EF-611D9875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583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3347" y="989814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7" name="Diagrammplatzhalter 6">
            <a:extLst>
              <a:ext uri="{FF2B5EF4-FFF2-40B4-BE49-F238E27FC236}">
                <a16:creationId xmlns:a16="http://schemas.microsoft.com/office/drawing/2014/main" id="{6798C139-AB35-E133-E016-351FBC3AB0C9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3323347" y="1819372"/>
            <a:ext cx="7385500" cy="3695307"/>
          </a:xfr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F918C2E5-F83A-8C23-C81D-258B476369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527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7BCDDCC-C9EC-B1EF-2017-76B6102EB3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251" y="362120"/>
            <a:ext cx="12192000" cy="6858000"/>
          </a:xfrm>
          <a:prstGeom prst="rect">
            <a:avLst/>
          </a:prstGeom>
        </p:spPr>
      </p:pic>
      <p:sp>
        <p:nvSpPr>
          <p:cNvPr id="11" name="Titel 7">
            <a:extLst>
              <a:ext uri="{FF2B5EF4-FFF2-40B4-BE49-F238E27FC236}">
                <a16:creationId xmlns:a16="http://schemas.microsoft.com/office/drawing/2014/main" id="{B5E67EC4-CD24-82BC-59E5-62797CC6B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758" y="1408918"/>
            <a:ext cx="9799982" cy="1325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7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DB4CE02-2874-5EF7-6611-5A76AB83CF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1374" y="3455504"/>
            <a:ext cx="9773478" cy="384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  <a:lvl2pPr marL="4572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2pPr>
            <a:lvl3pPr marL="9144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3pPr>
            <a:lvl4pPr marL="13716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4pPr>
            <a:lvl5pPr marL="18288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5pPr>
          </a:lstStyle>
          <a:p>
            <a:pPr lvl="0"/>
            <a:r>
              <a:rPr lang="de-DE" dirty="0"/>
              <a:t>Das ist eine kurze Subheadline.</a:t>
            </a:r>
          </a:p>
        </p:txBody>
      </p:sp>
    </p:spTree>
    <p:extLst>
      <p:ext uri="{BB962C8B-B14F-4D97-AF65-F5344CB8AC3E}">
        <p14:creationId xmlns:p14="http://schemas.microsoft.com/office/powerpoint/2010/main" val="312944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Text und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Headline.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91401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EA3E9046-A45E-9191-41FD-5810D62CB96D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35630" y="443060"/>
            <a:ext cx="5566729" cy="6042581"/>
          </a:xfrm>
        </p:spPr>
        <p:txBody>
          <a:bodyPr/>
          <a:lstStyle/>
          <a:p>
            <a:endParaRPr lang="de-DE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830E7021-0C71-3577-36A0-7ECAF6F580E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6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Bulletpoints und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1" y="1040324"/>
            <a:ext cx="4487787" cy="13255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Headline der</a:t>
            </a:r>
            <a:br>
              <a:rPr lang="de-DE" dirty="0"/>
            </a:b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74775"/>
            <a:ext cx="4487788" cy="178916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</a:t>
            </a: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vol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2" name="Diagrammplatzhalter 2">
            <a:extLst>
              <a:ext uri="{FF2B5EF4-FFF2-40B4-BE49-F238E27FC236}">
                <a16:creationId xmlns:a16="http://schemas.microsoft.com/office/drawing/2014/main" id="{3A7EF5A0-AAC1-43CD-0A65-98844D1BFB6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35630" y="443060"/>
            <a:ext cx="5566729" cy="6042581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05FC5EBF-11C2-C38F-FCA5-20A496CACFE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49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32016" y="1553057"/>
            <a:ext cx="6046894" cy="25381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„Das ist ein kurzes Zitat einer sehr</a:t>
            </a:r>
            <a:br>
              <a:rPr lang="de-DE" dirty="0"/>
            </a:br>
            <a:r>
              <a:rPr lang="de-DE" dirty="0"/>
              <a:t>wichtigen Person.“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E64F8DB2-C4D1-F54A-48E7-8DB895F307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2015" y="4294973"/>
            <a:ext cx="6046895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Name der Person, Position im Unternehmen</a:t>
            </a:r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6EFBA017-D427-962B-C901-0D53EC6F03A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691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EDA6DDD8-6ED4-F2F9-32B3-9BE09A5BF5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de-DE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87EBC86E-F0D0-1138-44AE-B0A16B5215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19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AFFD95C-F108-2C85-E5A9-549EFAD3B3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93"/>
            <a:ext cx="12192000" cy="6854612"/>
          </a:xfrm>
          <a:prstGeom prst="rect">
            <a:avLst/>
          </a:prstGeom>
        </p:spPr>
      </p:pic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44EBB755-BCBC-DCDF-05EF-4F7164F838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94013" y="847725"/>
            <a:ext cx="6419850" cy="36766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530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702C5BD-031E-2E83-1783-1DAC78C11D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FD8517BC-B8BF-5E71-B33A-BC505AC96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3325" y="134541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Kontakt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A93DC3BB-ADCE-8394-B386-06A83FCBD6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3325" y="2323157"/>
            <a:ext cx="4055526" cy="29230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spcBef>
                <a:spcPts val="0"/>
              </a:spcBef>
              <a:buNone/>
            </a:pPr>
            <a:r>
              <a:rPr lang="de-DE" sz="1600" dirty="0"/>
              <a:t>Titel Vorname Nachname</a:t>
            </a:r>
            <a:br>
              <a:rPr lang="de-DE" sz="1600" dirty="0"/>
            </a:br>
            <a:r>
              <a:rPr lang="de-DE" sz="1600" dirty="0"/>
              <a:t>Funktion</a:t>
            </a:r>
            <a:br>
              <a:rPr lang="de-DE" sz="1600" dirty="0"/>
            </a:br>
            <a:r>
              <a:rPr lang="de-DE" sz="1600" dirty="0"/>
              <a:t>Tel. +43 1 981 16-xxx</a:t>
            </a:r>
            <a:br>
              <a:rPr lang="de-DE" sz="1600" dirty="0"/>
            </a:br>
            <a:r>
              <a:rPr lang="de-DE" sz="1600" dirty="0" err="1"/>
              <a:t>vorname.nachname@compass.at</a:t>
            </a:r>
            <a:r>
              <a:rPr lang="de-DE" sz="1600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600" b="1" dirty="0"/>
              <a:t>Compass-Verlag GmbH</a:t>
            </a:r>
            <a:br>
              <a:rPr lang="de-DE" sz="1600" dirty="0"/>
            </a:br>
            <a:r>
              <a:rPr lang="de-DE" sz="1600" dirty="0"/>
              <a:t>Schönbrunner Straße 231, 1120 Wien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600" b="1" dirty="0" err="1"/>
              <a:t>www.compass.at</a:t>
            </a:r>
            <a:r>
              <a:rPr lang="de-DE" sz="1600" b="1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75F7E2-3697-4EC5-E306-215D1306E59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C001BC-7D2C-BEE4-3440-2530C46B56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63B8F0-FBA7-8125-B01C-7D68EA6E6DE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148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Text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7BCDDCC-C9EC-B1EF-2017-76B6102EB3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8460" y="0"/>
            <a:ext cx="12192000" cy="6858000"/>
          </a:xfrm>
          <a:prstGeom prst="rect">
            <a:avLst/>
          </a:prstGeom>
        </p:spPr>
      </p:pic>
      <p:sp>
        <p:nvSpPr>
          <p:cNvPr id="11" name="Titel 7">
            <a:extLst>
              <a:ext uri="{FF2B5EF4-FFF2-40B4-BE49-F238E27FC236}">
                <a16:creationId xmlns:a16="http://schemas.microsoft.com/office/drawing/2014/main" id="{B5E67EC4-CD24-82BC-59E5-62797CC6B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758" y="1408918"/>
            <a:ext cx="9799982" cy="1325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7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DB4CE02-2874-5EF7-6611-5A76AB83CF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1374" y="3455504"/>
            <a:ext cx="9773478" cy="384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  <a:lvl2pPr marL="4572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2pPr>
            <a:lvl3pPr marL="9144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3pPr>
            <a:lvl4pPr marL="13716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4pPr>
            <a:lvl5pPr marL="18288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5pPr>
          </a:lstStyle>
          <a:p>
            <a:pPr lvl="0"/>
            <a:r>
              <a:rPr lang="de-DE" dirty="0"/>
              <a:t>Das ist eine kurze Subheadline.</a:t>
            </a:r>
          </a:p>
        </p:txBody>
      </p:sp>
    </p:spTree>
    <p:extLst>
      <p:ext uri="{BB962C8B-B14F-4D97-AF65-F5344CB8AC3E}">
        <p14:creationId xmlns:p14="http://schemas.microsoft.com/office/powerpoint/2010/main" val="421150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6A52279-4A01-6DCA-1569-B9E3B97CDB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34DDEBF2-86F5-B6E6-ECB8-BFAACA1AE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331" y="1014483"/>
            <a:ext cx="6384234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Inhalt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5432FCF-7905-7A33-F3F2-5DDD68477A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1331" y="2472567"/>
            <a:ext cx="6384234" cy="3352799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>
              <a:lnSpc>
                <a:spcPts val="2600"/>
              </a:lnSpc>
              <a:buFont typeface="+mj-lt"/>
              <a:buAutoNum type="arabicPeriod"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Vorstellung Compass-Gruppe</a:t>
            </a:r>
          </a:p>
          <a:p>
            <a:pPr lvl="0"/>
            <a:r>
              <a:rPr lang="de-DE" dirty="0"/>
              <a:t>Standardfolien</a:t>
            </a:r>
          </a:p>
          <a:p>
            <a:pPr lvl="0"/>
            <a:r>
              <a:rPr lang="de-DE" dirty="0"/>
              <a:t>Tabellen</a:t>
            </a:r>
          </a:p>
          <a:p>
            <a:pPr lvl="0"/>
            <a:r>
              <a:rPr lang="de-DE" dirty="0"/>
              <a:t>Diagramme</a:t>
            </a:r>
          </a:p>
          <a:p>
            <a:pPr lvl="0"/>
            <a:r>
              <a:rPr lang="de-DE" dirty="0"/>
              <a:t>Produkte &amp; Screenshots</a:t>
            </a:r>
          </a:p>
          <a:p>
            <a:pPr lvl="0"/>
            <a:r>
              <a:rPr lang="de-DE" dirty="0"/>
              <a:t>Zitate</a:t>
            </a:r>
          </a:p>
          <a:p>
            <a:pPr lvl="0"/>
            <a:r>
              <a:rPr lang="de-DE" dirty="0"/>
              <a:t>Kontakt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BACA88-F53D-53D8-2837-5DEC571EF9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784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mit Bild im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CFAA2B3F-234B-FAE1-0647-4E4CD04865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-1" y="362120"/>
            <a:ext cx="12192001" cy="68580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de-DE" dirty="0"/>
              <a:t>Roten Hintergrund mit C hier einfügen</a:t>
            </a:r>
          </a:p>
        </p:txBody>
      </p:sp>
      <p:sp>
        <p:nvSpPr>
          <p:cNvPr id="4" name="Bildplatzhalter 15">
            <a:extLst>
              <a:ext uri="{FF2B5EF4-FFF2-40B4-BE49-F238E27FC236}">
                <a16:creationId xmlns:a16="http://schemas.microsoft.com/office/drawing/2014/main" id="{5609F150-77B5-4CA1-2FDD-DCAEDDA3C5D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6096001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de-DE" dirty="0"/>
              <a:t>Bild im C hier einfügen und anschließend in den Hintergrund legen</a:t>
            </a: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0EB4A103-8C7A-1973-6AD5-EBB8BB83B4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5577" y="3140290"/>
            <a:ext cx="4920049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solidFill>
                  <a:schemeClr val="bg1"/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1. Vorstellung</a:t>
            </a:r>
            <a:br>
              <a:rPr lang="de-DE" dirty="0"/>
            </a:br>
            <a:r>
              <a:rPr lang="de-DE" dirty="0"/>
              <a:t>Compass-Gruppe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1C438F-A7CA-3BFA-C690-459A245D861D}"/>
              </a:ext>
            </a:extLst>
          </p:cNvPr>
          <p:cNvSpPr/>
          <p:nvPr userDrawn="1"/>
        </p:nvSpPr>
        <p:spPr>
          <a:xfrm>
            <a:off x="11309725" y="6052087"/>
            <a:ext cx="443793" cy="443793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999D7D0-981B-DA2E-10ED-CC91E307FCB9}"/>
              </a:ext>
            </a:extLst>
          </p:cNvPr>
          <p:cNvSpPr txBox="1"/>
          <p:nvPr userDrawn="1"/>
        </p:nvSpPr>
        <p:spPr>
          <a:xfrm>
            <a:off x="11283830" y="6120094"/>
            <a:ext cx="514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fld id="{3D7941AB-9647-CA4D-AD96-4FE1D49F4834}" type="slidenum">
              <a:rPr lang="de-AT" sz="1400" b="0" i="0" u="none" strike="noStrike" smtClean="0">
                <a:solidFill>
                  <a:schemeClr val="bg1"/>
                </a:solidFill>
                <a:effectLst/>
                <a:latin typeface="Aglet Slab" panose="020F0503030202040203" pitchFamily="34" charset="77"/>
                <a:ea typeface="Aglet Slab" panose="020F0503030202040203" pitchFamily="34" charset="77"/>
              </a:rPr>
              <a:pPr marL="0" algn="ctr" rtl="0" eaLnBrk="1" fontAlgn="ctr" latinLnBrk="0" hangingPunct="1">
                <a:spcBef>
                  <a:spcPts val="0"/>
                </a:spcBef>
                <a:spcAft>
                  <a:spcPts val="0"/>
                </a:spcAft>
              </a:pPr>
              <a:t>‹Nr.›</a:t>
            </a:fld>
            <a:endParaRPr lang="de-DE" sz="1400" b="0" i="0" dirty="0">
              <a:solidFill>
                <a:schemeClr val="bg1"/>
              </a:solidFill>
              <a:latin typeface="Aglet Slab" panose="020F0503030202040203" pitchFamily="34" charset="77"/>
              <a:ea typeface="Aglet Slab" panose="020F0503030202040203" pitchFamily="34" charset="77"/>
            </a:endParaRPr>
          </a:p>
        </p:txBody>
      </p:sp>
      <p:sp>
        <p:nvSpPr>
          <p:cNvPr id="7" name="Foliennummernplatzhalter 4">
            <a:extLst>
              <a:ext uri="{FF2B5EF4-FFF2-40B4-BE49-F238E27FC236}">
                <a16:creationId xmlns:a16="http://schemas.microsoft.com/office/drawing/2014/main" id="{CC4EA6FA-9E42-220D-CB91-7516ED5DC0F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121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827" y="1902378"/>
            <a:ext cx="469127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Informationen </a:t>
            </a:r>
            <a:br>
              <a:rPr lang="de-DE" dirty="0"/>
            </a:br>
            <a:r>
              <a:rPr lang="de-DE" dirty="0"/>
              <a:t>für Ihren Vorteil.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59827" y="3587853"/>
            <a:ext cx="4691270" cy="1325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00"/>
              </a:lnSpc>
              <a:buFont typeface="+mj-lt"/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Die Compass-Gruppe ist seit mehr als </a:t>
            </a:r>
            <a:br>
              <a:rPr lang="de-DE" dirty="0"/>
            </a:br>
            <a:r>
              <a:rPr lang="de-DE" dirty="0"/>
              <a:t>150 Jahren der führende Anbieter von</a:t>
            </a:r>
            <a:br>
              <a:rPr lang="de-DE" dirty="0"/>
            </a:br>
            <a:r>
              <a:rPr lang="de-DE" dirty="0"/>
              <a:t>Wirtschaftsinformation in Österreich.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605671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C041ED47-FEC7-F8EC-86CE-94AFB89648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705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rech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337113"/>
            <a:ext cx="469127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Informationen </a:t>
            </a:r>
            <a:br>
              <a:rPr lang="de-DE" dirty="0"/>
            </a:br>
            <a:r>
              <a:rPr lang="de-DE" dirty="0"/>
              <a:t>für Ihren Vorteil.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3022588"/>
            <a:ext cx="4691270" cy="1325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00"/>
              </a:lnSpc>
              <a:buFont typeface="+mj-lt"/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Die Compass-Gruppe ist seit mehr als </a:t>
            </a:r>
            <a:br>
              <a:rPr lang="de-DE" dirty="0"/>
            </a:br>
            <a:r>
              <a:rPr lang="de-DE" dirty="0"/>
              <a:t>150 Jahren der führende Anbieter von</a:t>
            </a:r>
            <a:br>
              <a:rPr lang="de-DE" dirty="0"/>
            </a:br>
            <a:r>
              <a:rPr lang="de-DE" dirty="0"/>
              <a:t>Wirtschaftsinformation in Österreich.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86329" y="0"/>
            <a:ext cx="5605671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6EFDFEEA-F0B3-A5F1-D427-F1050E184EE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600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4213781"/>
            <a:ext cx="0" cy="2644219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5">
            <a:extLst>
              <a:ext uri="{FF2B5EF4-FFF2-40B4-BE49-F238E27FC236}">
                <a16:creationId xmlns:a16="http://schemas.microsoft.com/office/drawing/2014/main" id="{E0D6D334-F803-101C-B6E1-9E01430E25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1148577"/>
            <a:ext cx="6800619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Wirtschaftsinformation ist unsere DNA</a:t>
            </a:r>
          </a:p>
        </p:txBody>
      </p:sp>
      <p:sp>
        <p:nvSpPr>
          <p:cNvPr id="21" name="Textplatzhalter 7">
            <a:extLst>
              <a:ext uri="{FF2B5EF4-FFF2-40B4-BE49-F238E27FC236}">
                <a16:creationId xmlns:a16="http://schemas.microsoft.com/office/drawing/2014/main" id="{FF2BCFCB-B206-4342-0EF8-47B677280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5690" y="2834052"/>
            <a:ext cx="6800620" cy="9932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Font typeface="+mj-lt"/>
              <a:buNone/>
              <a:defRPr sz="2100" b="0" i="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buNone/>
            </a:pPr>
            <a:r>
              <a:rPr lang="de-DE" dirty="0"/>
              <a:t>Die Compass-Gruppe ist seit über </a:t>
            </a:r>
            <a:r>
              <a:rPr lang="de-DE" b="1" dirty="0"/>
              <a:t>150 Jahren </a:t>
            </a:r>
            <a:r>
              <a:rPr lang="de-DE" dirty="0"/>
              <a:t>der Anbieter für Wirtschaftsinformation in Österreich.</a:t>
            </a:r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A4E18B7B-2170-1D71-9FC9-079B0B882BDE}"/>
              </a:ext>
            </a:extLst>
          </p:cNvPr>
          <p:cNvSpPr txBox="1">
            <a:spLocks/>
          </p:cNvSpPr>
          <p:nvPr userDrawn="1"/>
        </p:nvSpPr>
        <p:spPr>
          <a:xfrm>
            <a:off x="7433434" y="4692046"/>
            <a:ext cx="2879490" cy="642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Aglet Slab" panose="020F0503030202040203" pitchFamily="34" charset="77"/>
                <a:ea typeface="Aglet Slab" panose="020F0503030202040203" pitchFamily="34" charset="77"/>
                <a:cs typeface="+mj-cs"/>
              </a:defRPr>
            </a:lvl1pPr>
          </a:lstStyle>
          <a:p>
            <a:endParaRPr lang="de-DE" dirty="0"/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CDFBAF8-22E2-5F83-D355-A82A487E0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5557103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F472C171-9982-DC40-DC38-41E38CFFADC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4692046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7D5AF82C-92FA-0262-A79B-679D64041192}"/>
              </a:ext>
            </a:extLst>
          </p:cNvPr>
          <p:cNvCxnSpPr/>
          <p:nvPr userDrawn="1"/>
        </p:nvCxnSpPr>
        <p:spPr>
          <a:xfrm>
            <a:off x="6096000" y="503469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7C3AC6F-34A9-355E-BC7B-4158C95E26F3}"/>
              </a:ext>
            </a:extLst>
          </p:cNvPr>
          <p:cNvCxnSpPr>
            <a:cxnSpLocks/>
          </p:cNvCxnSpPr>
          <p:nvPr userDrawn="1"/>
        </p:nvCxnSpPr>
        <p:spPr>
          <a:xfrm>
            <a:off x="4857946" y="4494395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3D78194-0649-A954-ACB2-279BC8564F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4960189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81C2DCDC-10FD-DF42-AC03-94E6E881E2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4187194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592AA8D1-5DD8-B1E6-B4B8-7B7796AF13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681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/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5EE7EF7-D465-111F-C112-D2DC2768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08CFE3-0FEA-0AE4-B54C-C1814E64A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233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B7CABB-3D5A-0D7C-0A69-D22EBEFF9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FCF8A2-0F34-A57C-A31E-88856CB0C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2FC050F-2887-886C-D4AF-55642EDCB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8771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4" r:id="rId6"/>
    <p:sldLayoutId id="2147483653" r:id="rId7"/>
    <p:sldLayoutId id="2147483661" r:id="rId8"/>
    <p:sldLayoutId id="2147483659" r:id="rId9"/>
    <p:sldLayoutId id="2147483667" r:id="rId10"/>
    <p:sldLayoutId id="2147483670" r:id="rId11"/>
    <p:sldLayoutId id="2147483672" r:id="rId12"/>
    <p:sldLayoutId id="2147483671" r:id="rId13"/>
    <p:sldLayoutId id="2147483663" r:id="rId14"/>
    <p:sldLayoutId id="2147483684" r:id="rId15"/>
    <p:sldLayoutId id="2147483683" r:id="rId16"/>
    <p:sldLayoutId id="2147483690" r:id="rId17"/>
    <p:sldLayoutId id="2147483691" r:id="rId18"/>
    <p:sldLayoutId id="2147483657" r:id="rId19"/>
    <p:sldLayoutId id="2147483656" r:id="rId20"/>
    <p:sldLayoutId id="2147483655" r:id="rId21"/>
    <p:sldLayoutId id="2147483658" r:id="rId22"/>
    <p:sldLayoutId id="2147483664" r:id="rId23"/>
    <p:sldLayoutId id="2147483665" r:id="rId24"/>
    <p:sldLayoutId id="2147483687" r:id="rId25"/>
    <p:sldLayoutId id="2147483685" r:id="rId26"/>
    <p:sldLayoutId id="2147483682" r:id="rId27"/>
    <p:sldLayoutId id="2147483681" r:id="rId28"/>
    <p:sldLayoutId id="2147483678" r:id="rId29"/>
    <p:sldLayoutId id="2147483679" r:id="rId30"/>
    <p:sldLayoutId id="2147483680" r:id="rId31"/>
    <p:sldLayoutId id="2147483676" r:id="rId32"/>
    <p:sldLayoutId id="2147483673" r:id="rId33"/>
    <p:sldLayoutId id="2147483675" r:id="rId34"/>
    <p:sldLayoutId id="2147483677" r:id="rId3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CE910-B7C9-E5A0-CC99-5D949013447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33F59D-8DB1-BB88-02DF-B115741EADD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BA9C8B-3EE4-2974-B44E-161C42190A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F97FE3A-D61A-DAC0-3B49-4D690710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60" y="790732"/>
            <a:ext cx="8513276" cy="489489"/>
          </a:xfrm>
        </p:spPr>
        <p:txBody>
          <a:bodyPr>
            <a:normAutofit fontScale="90000"/>
          </a:bodyPr>
          <a:lstStyle/>
          <a:p>
            <a:r>
              <a:rPr lang="de-DE" dirty="0"/>
              <a:t>Business </a:t>
            </a:r>
            <a:r>
              <a:rPr lang="de-DE" dirty="0" err="1"/>
              <a:t>Requirements</a:t>
            </a:r>
            <a:endParaRPr lang="de-DE" dirty="0"/>
          </a:p>
        </p:txBody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A2435EA9-81A4-8895-71F1-79DB30D5C468}"/>
              </a:ext>
            </a:extLst>
          </p:cNvPr>
          <p:cNvSpPr txBox="1">
            <a:spLocks/>
          </p:cNvSpPr>
          <p:nvPr/>
        </p:nvSpPr>
        <p:spPr>
          <a:xfrm>
            <a:off x="736860" y="1577879"/>
            <a:ext cx="8398976" cy="43167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Ziel ist, die Sicherheit unseres Zuhauses zu erhöhen.</a:t>
            </a:r>
          </a:p>
          <a:p>
            <a:r>
              <a:rPr lang="de-DE" sz="2400" dirty="0"/>
              <a:t>Ziel ist, Energie zu sparen.</a:t>
            </a:r>
          </a:p>
          <a:p>
            <a:r>
              <a:rPr lang="de-DE" sz="2400" dirty="0"/>
              <a:t>Ziel ist, das Raumklima zu verbessern.</a:t>
            </a:r>
          </a:p>
          <a:p>
            <a:r>
              <a:rPr lang="de-DE" sz="2400" dirty="0"/>
              <a:t>Ziel ist, den Komfort und die Lebensqualität zu erhöhen.</a:t>
            </a:r>
          </a:p>
          <a:p>
            <a:r>
              <a:rPr lang="de-DE" sz="2400" dirty="0"/>
              <a:t>Ziel ist, Sauberkeit und Pflege zu erleichtern.</a:t>
            </a:r>
          </a:p>
          <a:p>
            <a:r>
              <a:rPr lang="de-DE" sz="2400" dirty="0"/>
              <a:t>Ziel ist die einfache Bedienbarkeit von überall aus.</a:t>
            </a:r>
          </a:p>
        </p:txBody>
      </p:sp>
    </p:spTree>
    <p:extLst>
      <p:ext uri="{BB962C8B-B14F-4D97-AF65-F5344CB8AC3E}">
        <p14:creationId xmlns:p14="http://schemas.microsoft.com/office/powerpoint/2010/main" val="89862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CE910-B7C9-E5A0-CC99-5D949013447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33F59D-8DB1-BB88-02DF-B115741EADD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BA9C8B-3EE4-2974-B44E-161C42190A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F97FE3A-D61A-DAC0-3B49-4D690710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60" y="790732"/>
            <a:ext cx="8513276" cy="489489"/>
          </a:xfrm>
        </p:spPr>
        <p:txBody>
          <a:bodyPr>
            <a:normAutofit fontScale="90000"/>
          </a:bodyPr>
          <a:lstStyle/>
          <a:p>
            <a:r>
              <a:rPr lang="de-DE" dirty="0"/>
              <a:t>Stakeholder </a:t>
            </a:r>
            <a:r>
              <a:rPr lang="de-DE" dirty="0" err="1"/>
              <a:t>Requirements</a:t>
            </a:r>
            <a:r>
              <a:rPr lang="de-DE" dirty="0"/>
              <a:t>: Komfort</a:t>
            </a:r>
          </a:p>
        </p:txBody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A2435EA9-81A4-8895-71F1-79DB30D5C468}"/>
              </a:ext>
            </a:extLst>
          </p:cNvPr>
          <p:cNvSpPr txBox="1">
            <a:spLocks/>
          </p:cNvSpPr>
          <p:nvPr/>
        </p:nvSpPr>
        <p:spPr>
          <a:xfrm>
            <a:off x="736860" y="1577879"/>
            <a:ext cx="8398976" cy="43167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Als Bewohner möchte ich, dass automatisch gelüftet wird (Grenzwertüberschreitung Luftfeuchtigkeit, Temperatur, CO2), um das Raumklima zu verbessern.</a:t>
            </a:r>
          </a:p>
          <a:p>
            <a:r>
              <a:rPr lang="de-DE" sz="2400" dirty="0"/>
              <a:t>Als Bewohner möchte ich, dass der Staubsaugerroboter saugt, wenn ich nicht zuhause bin, um den Putzaufwand gering zu halten.</a:t>
            </a:r>
          </a:p>
          <a:p>
            <a:r>
              <a:rPr lang="de-DE" sz="2400" dirty="0"/>
              <a:t>Als Bewohner möchte ich, dass automatisch und intelligent bewässert wird, um optimales Gedeihen meiner Pflanzen sicherzustellen und den Ernteertrag zu erhöhen.</a:t>
            </a:r>
          </a:p>
          <a:p>
            <a:r>
              <a:rPr lang="de-DE" sz="2400" dirty="0"/>
              <a:t>Als Bewohner möchte ich, dass sich die Beleuchtung automatisch an die Tageszeit und Helligkeit anpasst, um meine Wohlfühlstimmung zuhause zu maximieren. </a:t>
            </a:r>
          </a:p>
        </p:txBody>
      </p:sp>
    </p:spTree>
    <p:extLst>
      <p:ext uri="{BB962C8B-B14F-4D97-AF65-F5344CB8AC3E}">
        <p14:creationId xmlns:p14="http://schemas.microsoft.com/office/powerpoint/2010/main" val="152903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0CE910-B7C9-E5A0-CC99-5D949013447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33F59D-8DB1-BB88-02DF-B115741EADD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BA9C8B-3EE4-2974-B44E-161C42190A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3</a:t>
            </a:fld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F97FE3A-D61A-DAC0-3B49-4D6907106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860" y="790732"/>
            <a:ext cx="8513276" cy="489489"/>
          </a:xfrm>
        </p:spPr>
        <p:txBody>
          <a:bodyPr>
            <a:normAutofit fontScale="90000"/>
          </a:bodyPr>
          <a:lstStyle/>
          <a:p>
            <a:r>
              <a:rPr lang="de-DE" dirty="0"/>
              <a:t>Stakeholder </a:t>
            </a:r>
            <a:r>
              <a:rPr lang="de-DE" dirty="0" err="1"/>
              <a:t>Requirements</a:t>
            </a:r>
            <a:r>
              <a:rPr lang="de-DE" dirty="0"/>
              <a:t>: Komfort</a:t>
            </a:r>
          </a:p>
        </p:txBody>
      </p:sp>
      <p:sp>
        <p:nvSpPr>
          <p:cNvPr id="9" name="Textplatzhalter 1">
            <a:extLst>
              <a:ext uri="{FF2B5EF4-FFF2-40B4-BE49-F238E27FC236}">
                <a16:creationId xmlns:a16="http://schemas.microsoft.com/office/drawing/2014/main" id="{A2435EA9-81A4-8895-71F1-79DB30D5C468}"/>
              </a:ext>
            </a:extLst>
          </p:cNvPr>
          <p:cNvSpPr txBox="1">
            <a:spLocks/>
          </p:cNvSpPr>
          <p:nvPr/>
        </p:nvSpPr>
        <p:spPr>
          <a:xfrm>
            <a:off x="736860" y="1577879"/>
            <a:ext cx="8398976" cy="431673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400" dirty="0"/>
              <a:t>Als Bewohner möchte ich, dass sich bei Näherung sowohl die Eingangstür als auch das Garagentor öffnen und sich die Beleuchtung der Wege automatisch aktiviert, um mich entspannt ankommen zu lassen.</a:t>
            </a:r>
          </a:p>
          <a:p>
            <a:r>
              <a:rPr lang="de-DE" sz="2400" dirty="0"/>
              <a:t>Als erwachsener Bewohner möchte ich, dass abhängig von meiner Weckzeit, die Kaffeemaschine meinen Lieblingskaffee fertig gekocht hat, damit ich mich aufs Aufstehen freue!</a:t>
            </a:r>
          </a:p>
          <a:p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026644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Compas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7001C"/>
      </a:accent1>
      <a:accent2>
        <a:srgbClr val="B80000"/>
      </a:accent2>
      <a:accent3>
        <a:srgbClr val="F2F2F2"/>
      </a:accent3>
      <a:accent4>
        <a:srgbClr val="C6C6C6"/>
      </a:accent4>
      <a:accent5>
        <a:srgbClr val="999999"/>
      </a:accent5>
      <a:accent6>
        <a:srgbClr val="545454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C2E560B0EC9354CB18DAC0FEB7610ED" ma:contentTypeVersion="13" ma:contentTypeDescription="Create a new document." ma:contentTypeScope="" ma:versionID="9a02173f602887c13b64eaa81600658e">
  <xsd:schema xmlns:xsd="http://www.w3.org/2001/XMLSchema" xmlns:xs="http://www.w3.org/2001/XMLSchema" xmlns:p="http://schemas.microsoft.com/office/2006/metadata/properties" xmlns:ns2="ee4c6337-68e5-4c7d-85ce-ef7be0ae8204" xmlns:ns3="95989239-5b36-4914-886a-47b76ed36ef2" targetNamespace="http://schemas.microsoft.com/office/2006/metadata/properties" ma:root="true" ma:fieldsID="f0af21c26b86522ad38d2e49d74a6674" ns2:_="" ns3:_="">
    <xsd:import namespace="ee4c6337-68e5-4c7d-85ce-ef7be0ae8204"/>
    <xsd:import namespace="95989239-5b36-4914-886a-47b76ed36ef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4c6337-68e5-4c7d-85ce-ef7be0ae8204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29870f51-613f-4b26-9783-3c31a89865d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989239-5b36-4914-886a-47b76ed36ef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1ea6923c-e215-4c42-aeb0-f0a288de4810}" ma:internalName="TaxCatchAll" ma:showField="CatchAllData" ma:web="95989239-5b36-4914-886a-47b76ed36e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475BF0-D3FE-485A-A544-B25217442D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CD27BD5-1E88-4AB7-9BCD-2A67C8A553F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4c6337-68e5-4c7d-85ce-ef7be0ae8204"/>
    <ds:schemaRef ds:uri="95989239-5b36-4914-886a-47b76ed36e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224</Words>
  <Application>Microsoft Office PowerPoint</Application>
  <PresentationFormat>Breitbild</PresentationFormat>
  <Paragraphs>21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11" baseType="lpstr">
      <vt:lpstr>Aglet Slab</vt:lpstr>
      <vt:lpstr>Aglet Slab Semibold</vt:lpstr>
      <vt:lpstr>Arial</vt:lpstr>
      <vt:lpstr>Calibri</vt:lpstr>
      <vt:lpstr>Calibri Light</vt:lpstr>
      <vt:lpstr>DIN 2014</vt:lpstr>
      <vt:lpstr>DIN Next LT Pro</vt:lpstr>
      <vt:lpstr>Office</vt:lpstr>
      <vt:lpstr>Business Requirements</vt:lpstr>
      <vt:lpstr>Stakeholder Requirements: Komfort</vt:lpstr>
      <vt:lpstr>Stakeholder Requirements: Komfort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msoffice2@theform.at</dc:creator>
  <cp:lastModifiedBy>Christine Gschöpf</cp:lastModifiedBy>
  <cp:revision>134</cp:revision>
  <dcterms:created xsi:type="dcterms:W3CDTF">2024-04-23T09:38:40Z</dcterms:created>
  <dcterms:modified xsi:type="dcterms:W3CDTF">2024-10-07T15:03:18Z</dcterms:modified>
</cp:coreProperties>
</file>

<file path=docProps/thumbnail.jpeg>
</file>